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.xml" ContentType="application/vnd.openxmlformats-officedocument.presentationml.notesSlid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3" r:id="rId3"/>
    <p:sldId id="288" r:id="rId4"/>
    <p:sldId id="289" r:id="rId5"/>
    <p:sldId id="275" r:id="rId6"/>
    <p:sldId id="258" r:id="rId7"/>
    <p:sldId id="260" r:id="rId8"/>
    <p:sldId id="284" r:id="rId9"/>
    <p:sldId id="261" r:id="rId10"/>
    <p:sldId id="265" r:id="rId11"/>
    <p:sldId id="268" r:id="rId12"/>
  </p:sldIdLst>
  <p:sldSz cx="9144000" cy="6858000" type="screen4x3"/>
  <p:notesSz cx="6865938" cy="999807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A2C7"/>
    <a:srgbClr val="FFFFCC"/>
    <a:srgbClr val="DEC8E2"/>
    <a:srgbClr val="7030A0"/>
    <a:srgbClr val="F4EBF5"/>
    <a:srgbClr val="FFCC99"/>
    <a:srgbClr val="D3EF7B"/>
    <a:srgbClr val="FF999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2" autoAdjust="0"/>
    <p:restoredTop sz="94705" autoAdjust="0"/>
  </p:normalViewPr>
  <p:slideViewPr>
    <p:cSldViewPr>
      <p:cViewPr varScale="1">
        <p:scale>
          <a:sx n="109" d="100"/>
          <a:sy n="109" d="100"/>
        </p:scale>
        <p:origin x="12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ov_delovni_list10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557736556992474"/>
          <c:y val="3.0102659818651862E-2"/>
          <c:w val="0.78442263443007765"/>
          <c:h val="0.57253515475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Leto 2018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5050980</c:v>
                </c:pt>
                <c:pt idx="1">
                  <c:v>526797</c:v>
                </c:pt>
                <c:pt idx="2">
                  <c:v>157960</c:v>
                </c:pt>
                <c:pt idx="3">
                  <c:v>5735737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9B-4926-99FA-E9969845A74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Leto 2019</c:v>
                </c:pt>
              </c:strCache>
            </c:strRef>
          </c:tx>
          <c:spPr>
            <a:solidFill>
              <a:srgbClr val="B3A2C7"/>
            </a:solidFill>
          </c:spPr>
          <c:invertIfNegative val="0"/>
          <c:cat>
            <c:strRef>
              <c:f>List1!$A$2:$A$5</c:f>
              <c:strCache>
                <c:ptCount val="4"/>
                <c:pt idx="0">
                  <c:v>PROR.PRIHODKI</c:v>
                </c:pt>
                <c:pt idx="1">
                  <c:v>PRIHODKI UČENCEV</c:v>
                </c:pt>
                <c:pt idx="2">
                  <c:v>DRUGI PRIHODKI</c:v>
                </c:pt>
                <c:pt idx="3">
                  <c:v>SKUPAJ</c:v>
                </c:pt>
              </c:strCache>
            </c:strRef>
          </c:cat>
          <c:val>
            <c:numRef>
              <c:f>List1!$C$2:$C$5</c:f>
              <c:numCache>
                <c:formatCode>#,##0_ ;\-#,##0" "</c:formatCode>
                <c:ptCount val="4"/>
                <c:pt idx="0">
                  <c:v>5592429</c:v>
                </c:pt>
                <c:pt idx="1">
                  <c:v>571353</c:v>
                </c:pt>
                <c:pt idx="2">
                  <c:v>160788</c:v>
                </c:pt>
                <c:pt idx="3">
                  <c:v>6324570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9B-4926-99FA-E9969845A7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347840"/>
        <c:axId val="74015872"/>
      </c:barChart>
      <c:catAx>
        <c:axId val="85347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74015872"/>
        <c:crosses val="autoZero"/>
        <c:auto val="1"/>
        <c:lblAlgn val="ctr"/>
        <c:lblOffset val="100"/>
        <c:noMultiLvlLbl val="0"/>
      </c:catAx>
      <c:valAx>
        <c:axId val="74015872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85347840"/>
        <c:crosses val="autoZero"/>
        <c:crossBetween val="between"/>
      </c:valAx>
      <c:spPr>
        <a:pattFill prst="pct40">
          <a:fgClr>
            <a:schemeClr val="bg2"/>
          </a:fgClr>
          <a:bgClr>
            <a:schemeClr val="bg1"/>
          </a:bgClr>
        </a:pattFill>
      </c:spPr>
    </c:plotArea>
    <c:legend>
      <c:legendPos val="b"/>
      <c:layout>
        <c:manualLayout>
          <c:xMode val="edge"/>
          <c:yMode val="edge"/>
          <c:x val="0.30999860959529918"/>
          <c:y val="0.78865658868831778"/>
          <c:w val="0.50260715585542659"/>
          <c:h val="6.5359772510028724E-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rgbClr val="FFCC99">
        <a:alpha val="0"/>
      </a:srgbClr>
    </a:solidFill>
    <a:ln>
      <a:noFill/>
    </a:ln>
    <a:effectLst>
      <a:innerShdw blurRad="63500" dist="50800" dir="18900000">
        <a:prstClr val="black">
          <a:alpha val="50000"/>
        </a:prstClr>
      </a:innerShdw>
    </a:effectLst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001331196831034"/>
          <c:y val="8.4790669700565063E-2"/>
          <c:w val="0.30069266150985718"/>
          <c:h val="0.52880433575871433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2019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C74-412A-B06F-D3D2CDA1199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C74-412A-B06F-D3D2CDA1199C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Strošek AM - v izk.prih.in odh.</c:v>
                </c:pt>
                <c:pt idx="1">
                  <c:v>Strošek AM - v breme obv.za sr.v upr.</c:v>
                </c:pt>
              </c:strCache>
            </c:strRef>
          </c:cat>
          <c:val>
            <c:numRef>
              <c:f>List1!$B$2:$B$3</c:f>
              <c:numCache>
                <c:formatCode>#,##0</c:formatCode>
                <c:ptCount val="2"/>
                <c:pt idx="0">
                  <c:v>33822</c:v>
                </c:pt>
                <c:pt idx="1">
                  <c:v>562006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A3-4BD0-A6FB-D2871FC25C8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238042147064034"/>
          <c:y val="0.52116496484533004"/>
          <c:w val="0.31404689875054143"/>
          <c:h val="0.1976683905310705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80759000225089"/>
          <c:y val="9.5120052798366314E-2"/>
          <c:w val="0.79910147273403964"/>
          <c:h val="0.677255550985218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presežek prihodkov 2018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List1!$B$2</c:f>
              <c:numCache>
                <c:formatCode>#,##0_ ;\-#,##0" "</c:formatCode>
                <c:ptCount val="1"/>
                <c:pt idx="0">
                  <c:v>44054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3A-4481-8164-A3BE2A0AFFE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presežek prihodkov 2019</c:v>
                </c:pt>
              </c:strCache>
            </c:strRef>
          </c:tx>
          <c:spPr>
            <a:solidFill>
              <a:srgbClr val="B3A2C7"/>
            </a:solidFill>
          </c:spPr>
          <c:invertIfNegative val="0"/>
          <c:cat>
            <c:strRef>
              <c:f>List1!$A$2</c:f>
              <c:strCache>
                <c:ptCount val="1"/>
                <c:pt idx="0">
                  <c:v>presežek</c:v>
                </c:pt>
              </c:strCache>
            </c:strRef>
          </c:cat>
          <c:val>
            <c:numRef>
              <c:f>List1!$C$2</c:f>
              <c:numCache>
                <c:formatCode>#,##0_ ;\-#,##0" "</c:formatCode>
                <c:ptCount val="1"/>
                <c:pt idx="0">
                  <c:v>34213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3A-4481-8164-A3BE2A0AFF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92800"/>
        <c:axId val="117758720"/>
      </c:barChart>
      <c:catAx>
        <c:axId val="31692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</a:defRPr>
            </a:pPr>
            <a:endParaRPr lang="sl-SI"/>
          </a:p>
        </c:txPr>
        <c:crossAx val="117758720"/>
        <c:crosses val="autoZero"/>
        <c:auto val="1"/>
        <c:lblAlgn val="ctr"/>
        <c:lblOffset val="100"/>
        <c:noMultiLvlLbl val="0"/>
      </c:catAx>
      <c:valAx>
        <c:axId val="117758720"/>
        <c:scaling>
          <c:orientation val="minMax"/>
        </c:scaling>
        <c:delete val="0"/>
        <c:axPos val="l"/>
        <c:majorGridlines/>
        <c:numFmt formatCode="#,##0_ ;\-#,##0&quot; &quot;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solidFill>
                  <a:schemeClr val="tx1"/>
                </a:solidFill>
              </a:defRPr>
            </a:pPr>
            <a:endParaRPr lang="sl-SI"/>
          </a:p>
        </c:txPr>
        <c:crossAx val="31692800"/>
        <c:crosses val="autoZero"/>
        <c:crossBetween val="between"/>
      </c:valAx>
      <c:spPr>
        <a:pattFill prst="pct40">
          <a:fgClr>
            <a:schemeClr val="bg2"/>
          </a:fgClr>
          <a:bgClr>
            <a:schemeClr val="bg1"/>
          </a:bgClr>
        </a:pattFill>
      </c:spPr>
    </c:plotArea>
    <c:legend>
      <c:legendPos val="b"/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sl-S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345062331525059"/>
          <c:y val="0.13167843858848557"/>
          <c:w val="0.30845530941855709"/>
          <c:h val="0.50822016913485812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2019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66-4894-A52B-AB3104AA536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35D-4CAD-A208-668B6773E798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8A66-4894-A52B-AB3104AA536A}"/>
              </c:ext>
            </c:extLst>
          </c:dPt>
          <c:dLbls>
            <c:dLbl>
              <c:idx val="2"/>
              <c:layout>
                <c:manualLayout>
                  <c:x val="2.423747771828238E-3"/>
                  <c:y val="6.49556070240866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A66-4894-A52B-AB3104AA536A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List1!$A$2:$A$4</c:f>
              <c:strCache>
                <c:ptCount val="3"/>
                <c:pt idx="0">
                  <c:v>Prihodki MIZŠ</c:v>
                </c:pt>
                <c:pt idx="1">
                  <c:v>Prihodki občine Iv.Gorica</c:v>
                </c:pt>
                <c:pt idx="2">
                  <c:v>Prihodki ostali up.jav.sr.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5177904</c:v>
                </c:pt>
                <c:pt idx="1">
                  <c:v>403812</c:v>
                </c:pt>
                <c:pt idx="2">
                  <c:v>10713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66-4894-A52B-AB3104AA536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377078018452018"/>
          <c:y val="0.70668237806499479"/>
          <c:w val="0.22552111884670303"/>
          <c:h val="0.1494877449451592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>
      <a:softEdge rad="12700"/>
    </a:effectLst>
  </c:spPr>
  <c:txPr>
    <a:bodyPr/>
    <a:lstStyle/>
    <a:p>
      <a:pPr algn="just"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523681579559629"/>
          <c:y val="0.18509676887879031"/>
          <c:w val="0.30942969107650026"/>
          <c:h val="0.55592863297913375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2019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3B7-4397-A8FE-74B4058D9D94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3B7-4397-A8FE-74B4058D9D9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4779914</c:v>
                </c:pt>
                <c:pt idx="1">
                  <c:v>397990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1C-46AB-843D-94F625DBD87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796086035790266"/>
          <c:y val="0.76259751965866418"/>
          <c:w val="0.22585013582134125"/>
          <c:h val="0.105852334565818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278896794538901"/>
          <c:y val="0.13332726160764607"/>
          <c:w val="0.30350000550287165"/>
          <c:h val="0.5806283550568907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2019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590-4101-9B14-C94AB6220533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590-4101-9B14-C94AB622053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Plače in povračila</c:v>
                </c:pt>
                <c:pt idx="1">
                  <c:v>Materialni stroški in ostalo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120681</c:v>
                </c:pt>
                <c:pt idx="1">
                  <c:v>283131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3D-4D12-8CC8-0BB581D4C6B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646787052434179"/>
          <c:y val="0.73281762837415343"/>
          <c:w val="0.23827306067926934"/>
          <c:h val="0.1189152372404398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424487735310756"/>
          <c:y val="0.10218464040153982"/>
          <c:w val="0.30464988967794521"/>
          <c:h val="0.57854186403665386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2019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C05-4A7A-B3A2-781A04489EC8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C05-4A7A-B3A2-781A04489EC8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C05-4A7A-B3A2-781A04489EC8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C05-4A7A-B3A2-781A04489EC8}"/>
              </c:ext>
            </c:extLst>
          </c:dPt>
          <c:dLbls>
            <c:dLbl>
              <c:idx val="0"/>
              <c:layout>
                <c:manualLayout>
                  <c:x val="1.2093209994462769E-3"/>
                  <c:y val="0.1284682922307132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C05-4A7A-B3A2-781A04489EC8}"/>
                </c:ext>
              </c:extLst>
            </c:dLbl>
            <c:dLbl>
              <c:idx val="3"/>
              <c:layout>
                <c:manualLayout>
                  <c:x val="-8.7364756169455455E-3"/>
                  <c:y val="5.747350965656556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C05-4A7A-B3A2-781A04489EC8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List1!$A$2:$A$5</c:f>
              <c:strCache>
                <c:ptCount val="4"/>
                <c:pt idx="0">
                  <c:v>Prih.ostalih uporabnikov jav.sr.</c:v>
                </c:pt>
                <c:pt idx="1">
                  <c:v>Prihodki - učenci </c:v>
                </c:pt>
                <c:pt idx="2">
                  <c:v>Prih. Vrtec -otr.mal.Krka, Zagradec</c:v>
                </c:pt>
                <c:pt idx="3">
                  <c:v>Drugi izredni prihodki</c:v>
                </c:pt>
              </c:strCache>
            </c:strRef>
          </c:cat>
          <c:val>
            <c:numRef>
              <c:f>List1!$B$2:$B$5</c:f>
              <c:numCache>
                <c:formatCode>#,##0_ ;\-#,##0" "</c:formatCode>
                <c:ptCount val="4"/>
                <c:pt idx="0">
                  <c:v>10713</c:v>
                </c:pt>
                <c:pt idx="1">
                  <c:v>571353</c:v>
                </c:pt>
                <c:pt idx="2">
                  <c:v>94624</c:v>
                </c:pt>
                <c:pt idx="3">
                  <c:v>5545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E-4CB3-BEE7-FD22CCE1917B}"/>
            </c:ext>
          </c:extLst>
        </c:ser>
        <c:ser>
          <c:idx val="1"/>
          <c:order val="1"/>
          <c:tx>
            <c:strRef>
              <c:f>List1!#REF!</c:f>
              <c:strCache>
                <c:ptCount val="1"/>
                <c:pt idx="0">
                  <c:v>#REF!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DC05-4A7A-B3A2-781A04489EC8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List1!$A$2:$A$5</c:f>
              <c:strCache>
                <c:ptCount val="4"/>
                <c:pt idx="0">
                  <c:v>Prih.ostalih uporabnikov jav.sr.</c:v>
                </c:pt>
                <c:pt idx="1">
                  <c:v>Prihodki - učenci </c:v>
                </c:pt>
                <c:pt idx="2">
                  <c:v>Prih. Vrtec -otr.mal.Krka, Zagradec</c:v>
                </c:pt>
                <c:pt idx="3">
                  <c:v>Drugi izredni prihodki</c:v>
                </c:pt>
              </c:strCache>
            </c:strRef>
          </c:cat>
          <c:val>
            <c:numRef>
              <c:f>List1!#REF!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DE-4CB3-BEE7-FD22CCE1917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756480284369137"/>
          <c:y val="0.55632937466093357"/>
          <c:w val="0.25708114667192022"/>
          <c:h val="0.3318464465834634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05495843124362"/>
          <c:y val="0.1681774678111588"/>
          <c:w val="0.29836817006961475"/>
          <c:h val="0.5234793991416308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2019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C5D-42D1-8406-FCB6AE181993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C5D-42D1-8406-FCB6AE18199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List1!$A$2:$A$3</c:f>
              <c:strCache>
                <c:ptCount val="2"/>
                <c:pt idx="0">
                  <c:v>Prih.-prehrana (del.mal.OŠ, Vrtec…)</c:v>
                </c:pt>
                <c:pt idx="1">
                  <c:v>Prih.-uporaba šolskih prostorov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42188</c:v>
                </c:pt>
                <c:pt idx="1">
                  <c:v>18431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5D-4500-8AE7-BF9A679F90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877935657348007"/>
          <c:y val="0.76674785407725321"/>
          <c:w val="0.30461999556743447"/>
          <c:h val="0.1042296137339055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189575127026627"/>
          <c:y val="0.17016896193944825"/>
          <c:w val="0.31455578052376337"/>
          <c:h val="0.50519564750786239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2019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D4C-4474-962B-0E6D0C2088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D4C-4474-962B-0E6D0C20881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D4C-4474-962B-0E6D0C20881E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D4C-4474-962B-0E6D0C20881E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D4C-4474-962B-0E6D0C20881E}"/>
              </c:ext>
            </c:extLst>
          </c:dPt>
          <c:dLbls>
            <c:dLbl>
              <c:idx val="1"/>
              <c:layout>
                <c:manualLayout>
                  <c:x val="6.8450304182489416E-2"/>
                  <c:y val="8.209810244441673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D4C-4474-962B-0E6D0C20881E}"/>
                </c:ext>
              </c:extLst>
            </c:dLbl>
            <c:dLbl>
              <c:idx val="2"/>
              <c:layout>
                <c:manualLayout>
                  <c:x val="4.8020133040551791E-2"/>
                  <c:y val="0.1926160595286270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CD4C-4474-962B-0E6D0C20881E}"/>
                </c:ext>
              </c:extLst>
            </c:dLbl>
            <c:dLbl>
              <c:idx val="3"/>
              <c:layout>
                <c:manualLayout>
                  <c:x val="5.3311830762866989E-3"/>
                  <c:y val="0.1151623743241649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CD4C-4474-962B-0E6D0C20881E}"/>
                </c:ext>
              </c:extLst>
            </c:dLbl>
            <c:dLbl>
              <c:idx val="4"/>
              <c:layout>
                <c:manualLayout>
                  <c:x val="-8.7434307727984294E-3"/>
                  <c:y val="3.98194408035108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CD4C-4474-962B-0E6D0C20881E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List1!$A$2:$A$6</c:f>
              <c:strCache>
                <c:ptCount val="5"/>
                <c:pt idx="0">
                  <c:v>Stroški dela</c:v>
                </c:pt>
                <c:pt idx="1">
                  <c:v>Stroški materiala</c:v>
                </c:pt>
                <c:pt idx="2">
                  <c:v>Stroški storitev</c:v>
                </c:pt>
                <c:pt idx="3">
                  <c:v>Strošek amortizacije</c:v>
                </c:pt>
                <c:pt idx="4">
                  <c:v>Drugi stroški in odhodki</c:v>
                </c:pt>
              </c:strCache>
            </c:strRef>
          </c:cat>
          <c:val>
            <c:numRef>
              <c:f>List1!$B$2:$B$6</c:f>
              <c:numCache>
                <c:formatCode>#,##0_ ;\-#,##0" "</c:formatCode>
                <c:ptCount val="5"/>
                <c:pt idx="0">
                  <c:v>5025709</c:v>
                </c:pt>
                <c:pt idx="1">
                  <c:v>701616</c:v>
                </c:pt>
                <c:pt idx="2">
                  <c:v>507618</c:v>
                </c:pt>
                <c:pt idx="3">
                  <c:v>33822</c:v>
                </c:pt>
                <c:pt idx="4">
                  <c:v>21592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F3-4643-A4A2-01D0F716DFC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101184454972699"/>
          <c:y val="0.66752437163142953"/>
          <c:w val="0.22693408243696733"/>
          <c:h val="0.2575394896358529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51006572792773"/>
          <c:y val="0.16478179425770345"/>
          <c:w val="0.31791005474069883"/>
          <c:h val="0.51058281518960724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2019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596-46FD-91CC-F81020A68F0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596-46FD-91CC-F81020A68F0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BOD in prispevki</c:v>
                </c:pt>
                <c:pt idx="1">
                  <c:v>Nadomestila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4473497</c:v>
                </c:pt>
                <c:pt idx="1">
                  <c:v>552212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26-411C-886F-022B614717A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814852514939709"/>
          <c:y val="0.68593151764573135"/>
          <c:w val="0.17283756280020093"/>
          <c:h val="0.1030157958543411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516541705576256"/>
          <c:y val="0.14971068029478207"/>
          <c:w val="0.29105925167473884"/>
          <c:h val="0.53845961559826683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Leto 2019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D8E-466C-A006-B4741D709814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D8E-466C-A006-B4741D70981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List1!$A$2:$A$3</c:f>
              <c:strCache>
                <c:ptCount val="2"/>
                <c:pt idx="0">
                  <c:v>stroški materiala</c:v>
                </c:pt>
                <c:pt idx="1">
                  <c:v>stroški storitev</c:v>
                </c:pt>
              </c:strCache>
            </c:strRef>
          </c:cat>
          <c:val>
            <c:numRef>
              <c:f>List1!$B$2:$B$3</c:f>
              <c:numCache>
                <c:formatCode>#,##0_ ;\-#,##0" "</c:formatCode>
                <c:ptCount val="2"/>
                <c:pt idx="0">
                  <c:v>701616</c:v>
                </c:pt>
                <c:pt idx="1">
                  <c:v>507618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7B-44CE-8D4A-900B94151B3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086986831293033"/>
          <c:y val="0.76463494796874432"/>
          <c:w val="0.1547284285730014"/>
          <c:h val="0.1124203792171240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911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r">
              <a:defRPr sz="1200"/>
            </a:lvl1pPr>
          </a:lstStyle>
          <a:p>
            <a:fld id="{37304458-6996-43A3-B248-112F4BA39C3E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911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r">
              <a:defRPr sz="1200"/>
            </a:lvl1pPr>
          </a:lstStyle>
          <a:p>
            <a:fld id="{632B6C78-3D0D-40AE-B50C-A3C7B230E954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241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/>
          <a:lstStyle>
            <a:lvl1pPr algn="r">
              <a:defRPr sz="1200"/>
            </a:lvl1pPr>
          </a:lstStyle>
          <a:p>
            <a:fld id="{46FC7E14-C797-4A0C-B631-954C6CB095B0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50888"/>
            <a:ext cx="4995862" cy="37480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7" tIns="48179" rIns="96357" bIns="48179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6594" y="4749087"/>
            <a:ext cx="5492750" cy="4499133"/>
          </a:xfrm>
          <a:prstGeom prst="rect">
            <a:avLst/>
          </a:prstGeom>
        </p:spPr>
        <p:txBody>
          <a:bodyPr vert="horz" lIns="96357" tIns="48179" rIns="96357" bIns="48179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9110" y="9496437"/>
            <a:ext cx="2975240" cy="499903"/>
          </a:xfrm>
          <a:prstGeom prst="rect">
            <a:avLst/>
          </a:prstGeom>
        </p:spPr>
        <p:txBody>
          <a:bodyPr vert="horz" lIns="96357" tIns="48179" rIns="96357" bIns="48179" rtlCol="0" anchor="b"/>
          <a:lstStyle>
            <a:lvl1pPr algn="r">
              <a:defRPr sz="1200"/>
            </a:lvl1pPr>
          </a:lstStyle>
          <a:p>
            <a:fld id="{A45D4474-9C82-4DA2-8B56-22CF67537687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427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10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4474-9C82-4DA2-8B56-22CF67537687}" type="slidenum">
              <a:rPr lang="sl-SI" smtClean="0"/>
              <a:pPr/>
              <a:t>11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nance 01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048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l-SI" smtClean="0"/>
              <a:t>Kliknite, če želite urediti slog podnaslova matrice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943100" cy="548640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066800" y="228600"/>
            <a:ext cx="5676900" cy="548640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inance 01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41382B-5408-4367-9929-C2B08905722A}" type="datetimeFigureOut">
              <a:rPr lang="sl-SI" smtClean="0"/>
              <a:pPr/>
              <a:t>27.02.2020</a:t>
            </a:fld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98736-EA51-4FCF-AB6B-0624497A6F6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Primerjava - PRIHODKI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165486547"/>
              </p:ext>
            </p:extLst>
          </p:nvPr>
        </p:nvGraphicFramePr>
        <p:xfrm>
          <a:off x="179512" y="620688"/>
          <a:ext cx="850112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AMORTIZACIJA 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005569588"/>
              </p:ext>
            </p:extLst>
          </p:nvPr>
        </p:nvGraphicFramePr>
        <p:xfrm>
          <a:off x="1171524" y="971783"/>
          <a:ext cx="728667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avokotnik 3"/>
          <p:cNvSpPr/>
          <p:nvPr/>
        </p:nvSpPr>
        <p:spPr>
          <a:xfrm>
            <a:off x="1885585" y="4293096"/>
            <a:ext cx="72488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>
                <a:solidFill>
                  <a:srgbClr val="7030A0"/>
                </a:solidFill>
              </a:rPr>
              <a:t>Znesek 33.822,47 € je sestavljen iz: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26.716,69  € - nakup DI iz nakazil MIZŠ </a:t>
            </a:r>
          </a:p>
          <a:p>
            <a:pPr>
              <a:buFontTx/>
              <a:buChar char="-"/>
            </a:pPr>
            <a:r>
              <a:rPr lang="sl-SI" sz="1400" dirty="0" smtClean="0">
                <a:solidFill>
                  <a:srgbClr val="7030A0"/>
                </a:solidFill>
              </a:rPr>
              <a:t>   3.438,30  € - nakup DI iz lastnih sredstev</a:t>
            </a:r>
          </a:p>
          <a:p>
            <a:pPr>
              <a:buFontTx/>
              <a:buChar char="-"/>
            </a:pPr>
            <a:r>
              <a:rPr lang="sl-SI" sz="1400" dirty="0">
                <a:solidFill>
                  <a:srgbClr val="7030A0"/>
                </a:solidFill>
              </a:rPr>
              <a:t> </a:t>
            </a:r>
            <a:r>
              <a:rPr lang="sl-SI" sz="1400" dirty="0" smtClean="0">
                <a:solidFill>
                  <a:srgbClr val="7030A0"/>
                </a:solidFill>
              </a:rPr>
              <a:t>  3.667,48  € - nakup DI iz donacij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03648" y="764704"/>
            <a:ext cx="6715172" cy="500066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7030A0"/>
                </a:solidFill>
              </a:rPr>
              <a:t>Primerjava – </a:t>
            </a:r>
            <a:r>
              <a:rPr lang="sl-SI" sz="2700" smtClean="0">
                <a:solidFill>
                  <a:srgbClr val="7030A0"/>
                </a:solidFill>
              </a:rPr>
              <a:t>PRESEŽEK PRIHODKOV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3230591870"/>
              </p:ext>
            </p:extLst>
          </p:nvPr>
        </p:nvGraphicFramePr>
        <p:xfrm>
          <a:off x="1907704" y="1556792"/>
          <a:ext cx="65219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6715172" cy="357190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/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sl-SI" sz="2700" dirty="0" smtClean="0">
                <a:solidFill>
                  <a:srgbClr val="FF0000"/>
                </a:solidFill>
              </a:rPr>
              <a:t>Sestava proračunskih prihodkov v letu 2019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636865049"/>
              </p:ext>
            </p:extLst>
          </p:nvPr>
        </p:nvGraphicFramePr>
        <p:xfrm>
          <a:off x="179512" y="836712"/>
          <a:ext cx="8030126" cy="4873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2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MIZŠ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028910022"/>
              </p:ext>
            </p:extLst>
          </p:nvPr>
        </p:nvGraphicFramePr>
        <p:xfrm>
          <a:off x="214282" y="928670"/>
          <a:ext cx="8243918" cy="4588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498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Prihodki OBČINE Ivančna Gorica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790726425"/>
              </p:ext>
            </p:extLst>
          </p:nvPr>
        </p:nvGraphicFramePr>
        <p:xfrm>
          <a:off x="214282" y="928670"/>
          <a:ext cx="7814102" cy="4084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117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za izvajanje javne službe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762472517"/>
              </p:ext>
            </p:extLst>
          </p:nvPr>
        </p:nvGraphicFramePr>
        <p:xfrm>
          <a:off x="214282" y="928670"/>
          <a:ext cx="8030126" cy="4228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18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PRIHODKI tržne dejavnosti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880398065"/>
              </p:ext>
            </p:extLst>
          </p:nvPr>
        </p:nvGraphicFramePr>
        <p:xfrm>
          <a:off x="428596" y="857232"/>
          <a:ext cx="8175852" cy="46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IN ODHODKI 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726576027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PLAČE in nadomestila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43179420"/>
              </p:ext>
            </p:extLst>
          </p:nvPr>
        </p:nvGraphicFramePr>
        <p:xfrm>
          <a:off x="1142976" y="1071546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74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029472" cy="785818"/>
          </a:xfrm>
        </p:spPr>
        <p:txBody>
          <a:bodyPr>
            <a:normAutofit fontScale="90000"/>
          </a:bodyPr>
          <a:lstStyle/>
          <a:p>
            <a:r>
              <a:rPr lang="sl-SI" sz="2700" dirty="0" smtClean="0">
                <a:solidFill>
                  <a:srgbClr val="FF0000"/>
                </a:solidFill>
              </a:rPr>
              <a:t>Primerjava – STROŠKI MATERIALA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  <p:graphicFrame>
        <p:nvGraphicFramePr>
          <p:cNvPr id="5" name="Grafikon 4"/>
          <p:cNvGraphicFramePr/>
          <p:nvPr>
            <p:extLst>
              <p:ext uri="{D42A27DB-BD31-4B8C-83A1-F6EECF244321}">
                <p14:modId xmlns:p14="http://schemas.microsoft.com/office/powerpoint/2010/main" val="1043188858"/>
              </p:ext>
            </p:extLst>
          </p:nvPr>
        </p:nvGraphicFramePr>
        <p:xfrm>
          <a:off x="611560" y="836712"/>
          <a:ext cx="799288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Coins-S</Template>
  <TotalTime>2370</TotalTime>
  <Words>80</Words>
  <Application>Microsoft Office PowerPoint</Application>
  <PresentationFormat>Diaprojekcija na zaslonu (4:3)</PresentationFormat>
  <Paragraphs>23</Paragraphs>
  <Slides>11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2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11</vt:i4>
      </vt:variant>
    </vt:vector>
  </HeadingPairs>
  <TitlesOfParts>
    <vt:vector size="14" baseType="lpstr">
      <vt:lpstr>Calibri</vt:lpstr>
      <vt:lpstr>Times New Roman</vt:lpstr>
      <vt:lpstr>Default Design</vt:lpstr>
      <vt:lpstr> Primerjava - PRIHODKI </vt:lpstr>
      <vt:lpstr> Sestava proračunskih prihodkov v letu 2019 </vt:lpstr>
      <vt:lpstr>Prihodki MIZŠ  </vt:lpstr>
      <vt:lpstr>Prihodki OBČINE Ivančna Gorica  </vt:lpstr>
      <vt:lpstr>Primerjava – PRIHODKI za izvajanje javne službe </vt:lpstr>
      <vt:lpstr>Primerjava – PRIHODKI tržne dejavnosti </vt:lpstr>
      <vt:lpstr>Primerjava – STROŠKI IN ODHODKI  </vt:lpstr>
      <vt:lpstr>Primerjava – PLAČE in nadomestila </vt:lpstr>
      <vt:lpstr>Primerjava – STROŠKI MATERIALA </vt:lpstr>
      <vt:lpstr>Primerjava – AMORTIZACIJA   </vt:lpstr>
      <vt:lpstr>Primerjava – PRESEŽEK PRIHODKOV </vt:lpstr>
    </vt:vector>
  </TitlesOfParts>
  <Company>bb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Melita</dc:creator>
  <cp:lastModifiedBy>Melita</cp:lastModifiedBy>
  <cp:revision>191</cp:revision>
  <cp:lastPrinted>2016-02-29T08:01:32Z</cp:lastPrinted>
  <dcterms:created xsi:type="dcterms:W3CDTF">2008-02-26T14:04:13Z</dcterms:created>
  <dcterms:modified xsi:type="dcterms:W3CDTF">2020-02-27T16:08:42Z</dcterms:modified>
</cp:coreProperties>
</file>